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256" r:id="rId2"/>
    <p:sldId id="280" r:id="rId3"/>
    <p:sldId id="285" r:id="rId4"/>
    <p:sldId id="281" r:id="rId5"/>
    <p:sldId id="282" r:id="rId6"/>
    <p:sldId id="283" r:id="rId7"/>
    <p:sldId id="284" r:id="rId8"/>
    <p:sldId id="286" r:id="rId9"/>
    <p:sldId id="287" r:id="rId10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969696"/>
    <a:srgbClr val="F5FAF3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21" autoAdjust="0"/>
    <p:restoredTop sz="94660"/>
  </p:normalViewPr>
  <p:slideViewPr>
    <p:cSldViewPr>
      <p:cViewPr>
        <p:scale>
          <a:sx n="100" d="100"/>
          <a:sy n="100" d="100"/>
        </p:scale>
        <p:origin x="744" y="19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E16BB24E-4B7F-4152-84EF-03D898D8662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9DE09F7F-5150-41B1-908D-486380144EB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0D098E-F84D-40D9-9C9C-3468A3EFF45D}" type="datetimeFigureOut">
              <a:rPr lang="en-US" altLang="en-US"/>
              <a:pPr/>
              <a:t>8/26/2021</a:t>
            </a:fld>
            <a:endParaRPr lang="en-US" altLang="en-US"/>
          </a:p>
        </p:txBody>
      </p:sp>
      <p:sp>
        <p:nvSpPr>
          <p:cNvPr id="55300" name="Rectangle 4">
            <a:extLst>
              <a:ext uri="{FF2B5EF4-FFF2-40B4-BE49-F238E27FC236}">
                <a16:creationId xmlns:a16="http://schemas.microsoft.com/office/drawing/2014/main" id="{55D89E59-3B88-4D0E-A376-9A13A823364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55301" name="Rectangle 5">
            <a:extLst>
              <a:ext uri="{FF2B5EF4-FFF2-40B4-BE49-F238E27FC236}">
                <a16:creationId xmlns:a16="http://schemas.microsoft.com/office/drawing/2014/main" id="{0EC6F739-76D2-4552-AB73-53C812C52BF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FF124A9-8D67-43DF-B63D-5956C493DC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8BB0DAE6-5819-4F93-AA8B-632CACE24CD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FB9DBD66-6B2B-4030-8073-2AA8C0E5668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B2DBD5D-9D2B-4C32-A98F-485E258F982D}" type="datetimeFigureOut">
              <a:rPr lang="en-US"/>
              <a:pPr>
                <a:defRPr/>
              </a:pPr>
              <a:t>8/26/2021</a:t>
            </a:fld>
            <a:endParaRPr lang="en-US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87CFD451-CEF5-4A52-91D2-0067C1C848D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81123031-5D15-4DCB-8D5B-91241B73EBB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606" name="Rectangle 6">
            <a:extLst>
              <a:ext uri="{FF2B5EF4-FFF2-40B4-BE49-F238E27FC236}">
                <a16:creationId xmlns:a16="http://schemas.microsoft.com/office/drawing/2014/main" id="{331D6158-EA3D-4C93-B333-62F11AD6BA7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>
            <a:extLst>
              <a:ext uri="{FF2B5EF4-FFF2-40B4-BE49-F238E27FC236}">
                <a16:creationId xmlns:a16="http://schemas.microsoft.com/office/drawing/2014/main" id="{7870525E-A6DF-4C1B-86AD-81B7B3A3C9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8F8B0DF-85C6-4D49-BB13-E249B6ACDAB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C97256EB-E004-44DD-BE00-4D42BC46A0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6F29F7E9-CCA7-4410-85F1-4F8CA572F7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2B10D260-9F43-4C60-AA21-0927E69254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00A8E0D7-A731-498C-B44F-776334AFC2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2B10D260-9F43-4C60-AA21-0927E69254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00A8E0D7-A731-498C-B44F-776334AFC2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73373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2B10D260-9F43-4C60-AA21-0927E69254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00A8E0D7-A731-498C-B44F-776334AFC2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76154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2B10D260-9F43-4C60-AA21-0927E69254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00A8E0D7-A731-498C-B44F-776334AFC2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8891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2B10D260-9F43-4C60-AA21-0927E69254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00A8E0D7-A731-498C-B44F-776334AFC2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13685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2B10D260-9F43-4C60-AA21-0927E69254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00A8E0D7-A731-498C-B44F-776334AFC2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2972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2B10D260-9F43-4C60-AA21-0927E69254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00A8E0D7-A731-498C-B44F-776334AFC2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36564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2B10D260-9F43-4C60-AA21-0927E69254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00A8E0D7-A731-498C-B44F-776334AFC2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2631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D45AFA4C-83B2-4068-9ED1-CDAE9D55C645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2B3FE919-B724-4E50-9AB7-038E31D07D1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7AC88809-A6C1-4A73-91FF-C88FA890B40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" name="Group 5">
              <a:extLst>
                <a:ext uri="{FF2B5EF4-FFF2-40B4-BE49-F238E27FC236}">
                  <a16:creationId xmlns:a16="http://schemas.microsoft.com/office/drawing/2014/main" id="{725AAADA-76AD-4F7F-A70E-46F05F054DF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>
                <a:extLst>
                  <a:ext uri="{FF2B5EF4-FFF2-40B4-BE49-F238E27FC236}">
                    <a16:creationId xmlns:a16="http://schemas.microsoft.com/office/drawing/2014/main" id="{43FDE248-6790-476D-A8B0-02522F0DD97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>
                <a:extLst>
                  <a:ext uri="{FF2B5EF4-FFF2-40B4-BE49-F238E27FC236}">
                    <a16:creationId xmlns:a16="http://schemas.microsoft.com/office/drawing/2014/main" id="{AD5C6954-1B8E-4396-8DEE-92CFBC2EFC7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>
                <a:extLst>
                  <a:ext uri="{FF2B5EF4-FFF2-40B4-BE49-F238E27FC236}">
                    <a16:creationId xmlns:a16="http://schemas.microsoft.com/office/drawing/2014/main" id="{2A35D63E-C04D-421F-82D7-0A627BCE096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>
                <a:extLst>
                  <a:ext uri="{FF2B5EF4-FFF2-40B4-BE49-F238E27FC236}">
                    <a16:creationId xmlns:a16="http://schemas.microsoft.com/office/drawing/2014/main" id="{6A261077-0824-4C6E-A3E0-19C95BF3139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>
                <a:extLst>
                  <a:ext uri="{FF2B5EF4-FFF2-40B4-BE49-F238E27FC236}">
                    <a16:creationId xmlns:a16="http://schemas.microsoft.com/office/drawing/2014/main" id="{1D6BFD7B-FAB0-4021-83E5-8B304F0FFD9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>
                <a:extLst>
                  <a:ext uri="{FF2B5EF4-FFF2-40B4-BE49-F238E27FC236}">
                    <a16:creationId xmlns:a16="http://schemas.microsoft.com/office/drawing/2014/main" id="{A0C54974-4666-45B2-9FB2-5205EDAF3A6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>
                <a:extLst>
                  <a:ext uri="{FF2B5EF4-FFF2-40B4-BE49-F238E27FC236}">
                    <a16:creationId xmlns:a16="http://schemas.microsoft.com/office/drawing/2014/main" id="{EAB52224-FC70-4011-876F-3B2D2C25F0E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>
                <a:extLst>
                  <a:ext uri="{FF2B5EF4-FFF2-40B4-BE49-F238E27FC236}">
                    <a16:creationId xmlns:a16="http://schemas.microsoft.com/office/drawing/2014/main" id="{CC70C670-6E74-4B18-83D1-6AFEFB46C9E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>
                <a:extLst>
                  <a:ext uri="{FF2B5EF4-FFF2-40B4-BE49-F238E27FC236}">
                    <a16:creationId xmlns:a16="http://schemas.microsoft.com/office/drawing/2014/main" id="{F20F4F2D-FBF3-4027-9696-D65B7A1CE93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>
                <a:extLst>
                  <a:ext uri="{FF2B5EF4-FFF2-40B4-BE49-F238E27FC236}">
                    <a16:creationId xmlns:a16="http://schemas.microsoft.com/office/drawing/2014/main" id="{9731C3BE-C376-40A9-ACE4-CFB83636535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616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3962400" y="1828800"/>
            <a:ext cx="80264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3962400" y="4267200"/>
            <a:ext cx="8026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>
            <a:extLst>
              <a:ext uri="{FF2B5EF4-FFF2-40B4-BE49-F238E27FC236}">
                <a16:creationId xmlns:a16="http://schemas.microsoft.com/office/drawing/2014/main" id="{DFBE17DD-A33C-4E62-A494-65D95BB0A3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7">
            <a:extLst>
              <a:ext uri="{FF2B5EF4-FFF2-40B4-BE49-F238E27FC236}">
                <a16:creationId xmlns:a16="http://schemas.microsoft.com/office/drawing/2014/main" id="{AAA5B083-D665-450C-947B-79377B9DBF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A593117A-ABA3-4E4D-971C-31FF2D65C2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63765E-0EAC-41B0-8CA8-00E7686365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8615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677AEC4-26DA-461C-A6A7-0D6AB58CD01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FC42D28-DBF8-413D-867A-5D2EF7A7A4B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7C4EA9-A366-4E87-BCBC-0F075AF6624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AECE5833-05AA-473F-BC1A-694699538B81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314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457200"/>
            <a:ext cx="27432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80264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FF1CD03-F169-4C67-B7B9-A70F8065DF4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B79686A-4940-45D6-B18B-08B46BF4B8B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F35686-FBC6-4EF9-8AA2-361A182ADBA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B72291F9-FAC1-4C64-A704-1EE0B98B4C4B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777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981200"/>
            <a:ext cx="5384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384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CF2A3183-FF2F-49D9-B24E-4385CBE8ECD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74B3D8CC-0900-4280-957C-374319D910E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148E9E-CD14-4ADD-AF6A-C422D1CF9DC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92EA07C3-D0BC-4A24-A693-7A58061445A1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189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97F3FF2-5B2A-41B8-BE9D-47A887F0755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14B313A-6A40-48E8-B84D-944DA1ABF8E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42A56A-3E32-4F57-945F-1ED91ED7004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7391706F-3FAF-4D5E-8D9C-5A45B856FD80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479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97C1669-848D-4FD3-BB3F-05F8E5781D7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8F6C76A-949E-47AD-9A21-A652F7AB851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896D14-3B33-409D-A100-268DA169F80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53F4E4B4-091A-4046-8304-B32921851F44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179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5384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384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53F5A6A-A605-4DBF-BE0B-24712803723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7E7B0799-E406-458C-8D67-0A32949E277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1C4614-8BD9-444D-AF0C-8B7E90E17E2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9479D5E2-D933-40C7-A212-0FE4CD3BBDE1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586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5AF80622-F76B-4DA9-A107-7B9B4168DF5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2FE52FE6-D437-476D-867D-27666D9ABA5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681463-5A8C-4EE0-B701-621375F72B0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Rectangle 16">
            <a:extLst>
              <a:ext uri="{FF2B5EF4-FFF2-40B4-BE49-F238E27FC236}">
                <a16:creationId xmlns:a16="http://schemas.microsoft.com/office/drawing/2014/main" id="{B1B0491D-827E-4DB3-856D-4E9EA1FECE02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92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8EF68E8-9D65-496B-BE39-16A8A2AFFE0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E56EB6C-02DD-40AB-8167-CB0563FC774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5AC5D6-D58F-45CC-9600-4EC14C400BD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1C6F282F-EB3E-4B93-8B51-9AC09AB4E2A1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214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54BD6ED0-B4D7-4657-933B-6052C926040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F641D44-D2C9-4CF4-9D0B-3F47FC7319F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91A56C-0E10-44E8-B199-A26F80A01B5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Rectangle 16">
            <a:extLst>
              <a:ext uri="{FF2B5EF4-FFF2-40B4-BE49-F238E27FC236}">
                <a16:creationId xmlns:a16="http://schemas.microsoft.com/office/drawing/2014/main" id="{9E4F0229-9E18-44C8-AEA3-746D36D2379F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702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D471539-816C-4712-985E-D118A743FBB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7A1CD4D-147D-447B-A774-6EDB37AA4C2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CA52DB-B7CD-477B-BB1A-F5A0BF63AC7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A143A66C-8AE5-4141-AE96-C9A3F1E994A8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192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BEBD6C1-74E8-4555-8BE9-DBF1DA2A915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288513C-8C41-4F66-9B9F-21438B57A39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0CDD37-E37F-4A82-8CCA-F1E00624882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B553B330-369E-4464-A6CE-9FBC0E6FF3DA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680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B767A56-FD25-41A9-B21C-6511F047C03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1D21763-C6C5-406C-86DB-C5D9602D63F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anose="020B0A04020102090204" pitchFamily="34" charset="0"/>
              </a:defRPr>
            </a:lvl1pPr>
          </a:lstStyle>
          <a:p>
            <a:fld id="{3F4A7B9E-CBB7-405C-975A-357062FED423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28" name="Group 4">
            <a:extLst>
              <a:ext uri="{FF2B5EF4-FFF2-40B4-BE49-F238E27FC236}">
                <a16:creationId xmlns:a16="http://schemas.microsoft.com/office/drawing/2014/main" id="{841D1CB7-8997-45EA-A1A8-D1BE78BBE52F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546100"/>
            <a:chOff x="0" y="0"/>
            <a:chExt cx="5760" cy="344"/>
          </a:xfrm>
        </p:grpSpPr>
        <p:sp>
          <p:nvSpPr>
            <p:cNvPr id="5125" name="Rectangle 5">
              <a:extLst>
                <a:ext uri="{FF2B5EF4-FFF2-40B4-BE49-F238E27FC236}">
                  <a16:creationId xmlns:a16="http://schemas.microsoft.com/office/drawing/2014/main" id="{BD7E6A64-FF87-49BF-A112-70334DC751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126" name="Rectangle 6">
              <a:extLst>
                <a:ext uri="{FF2B5EF4-FFF2-40B4-BE49-F238E27FC236}">
                  <a16:creationId xmlns:a16="http://schemas.microsoft.com/office/drawing/2014/main" id="{EAA8B51B-875F-4063-BB4E-230FAD74DB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127" name="Rectangle 7">
              <a:extLst>
                <a:ext uri="{FF2B5EF4-FFF2-40B4-BE49-F238E27FC236}">
                  <a16:creationId xmlns:a16="http://schemas.microsoft.com/office/drawing/2014/main" id="{705F0236-CC65-4E78-9A19-DA77AEF9E9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5128" name="Rectangle 8">
              <a:extLst>
                <a:ext uri="{FF2B5EF4-FFF2-40B4-BE49-F238E27FC236}">
                  <a16:creationId xmlns:a16="http://schemas.microsoft.com/office/drawing/2014/main" id="{B5706A6B-CB4B-4956-B89C-DC2AD7316F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5129" name="Rectangle 9">
              <a:extLst>
                <a:ext uri="{FF2B5EF4-FFF2-40B4-BE49-F238E27FC236}">
                  <a16:creationId xmlns:a16="http://schemas.microsoft.com/office/drawing/2014/main" id="{D5E955C7-E74B-4F28-9652-D5700BAA9D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5130" name="Rectangle 10">
              <a:extLst>
                <a:ext uri="{FF2B5EF4-FFF2-40B4-BE49-F238E27FC236}">
                  <a16:creationId xmlns:a16="http://schemas.microsoft.com/office/drawing/2014/main" id="{810071A1-A705-4F6B-A68B-AC7036EFC2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5131" name="Rectangle 11">
              <a:extLst>
                <a:ext uri="{FF2B5EF4-FFF2-40B4-BE49-F238E27FC236}">
                  <a16:creationId xmlns:a16="http://schemas.microsoft.com/office/drawing/2014/main" id="{3767983E-7013-4743-AABC-80DD88939B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132" name="Rectangle 12">
              <a:extLst>
                <a:ext uri="{FF2B5EF4-FFF2-40B4-BE49-F238E27FC236}">
                  <a16:creationId xmlns:a16="http://schemas.microsoft.com/office/drawing/2014/main" id="{A5AC72F0-CB12-4DFE-9586-A91BFB4220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5133" name="Rectangle 13">
              <a:extLst>
                <a:ext uri="{FF2B5EF4-FFF2-40B4-BE49-F238E27FC236}">
                  <a16:creationId xmlns:a16="http://schemas.microsoft.com/office/drawing/2014/main" id="{ED5EDD60-4FFF-4A3A-BF39-6FB5226E15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  <a:latin typeface="Arial" charset="0"/>
              </a:endParaRPr>
            </a:p>
          </p:txBody>
        </p:sp>
      </p:grpSp>
      <p:sp>
        <p:nvSpPr>
          <p:cNvPr id="1029" name="Rectangle 14">
            <a:extLst>
              <a:ext uri="{FF2B5EF4-FFF2-40B4-BE49-F238E27FC236}">
                <a16:creationId xmlns:a16="http://schemas.microsoft.com/office/drawing/2014/main" id="{11DAD110-4406-4494-93F5-B008468AB6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57200"/>
            <a:ext cx="10972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879F9A9-172A-4ADA-830F-80CFEBE453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109728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136" name="Rectangle 16">
            <a:extLst>
              <a:ext uri="{FF2B5EF4-FFF2-40B4-BE49-F238E27FC236}">
                <a16:creationId xmlns:a16="http://schemas.microsoft.com/office/drawing/2014/main" id="{01520928-4C88-40F1-988A-20405169CCE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  <p:sldLayoutId id="214748384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80ED8C6-1E71-45D2-9775-8382707711A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419600" y="1828800"/>
            <a:ext cx="4038600" cy="2209800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</a:pPr>
            <a:r>
              <a:rPr lang="en-US" altLang="en-US" sz="4600">
                <a:ea typeface="ＭＳ Ｐゴシック" panose="020B0600070205080204" pitchFamily="34" charset="-128"/>
              </a:rPr>
              <a:t>More</a:t>
            </a:r>
            <a:br>
              <a:rPr lang="en-US" altLang="en-US" sz="4600">
                <a:ea typeface="ＭＳ Ｐゴシック" panose="020B0600070205080204" pitchFamily="34" charset="-128"/>
              </a:rPr>
            </a:br>
            <a:r>
              <a:rPr lang="en-US" altLang="en-US" sz="5400">
                <a:ea typeface="ＭＳ Ｐゴシック" panose="020B0600070205080204" pitchFamily="34" charset="-128"/>
              </a:rPr>
              <a:t>HTML5</a:t>
            </a:r>
          </a:p>
        </p:txBody>
      </p:sp>
      <p:pic>
        <p:nvPicPr>
          <p:cNvPr id="3076" name="Picture 4" descr="HTML5_Badge_256">
            <a:extLst>
              <a:ext uri="{FF2B5EF4-FFF2-40B4-BE49-F238E27FC236}">
                <a16:creationId xmlns:a16="http://schemas.microsoft.com/office/drawing/2014/main" id="{F39883F2-8893-4D19-9662-2B6C627970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1981200"/>
            <a:ext cx="198120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47850E52-2AAC-42E5-9EA2-41D2B5430E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457200"/>
            <a:ext cx="8229600" cy="914400"/>
          </a:xfrm>
        </p:spPr>
        <p:txBody>
          <a:bodyPr/>
          <a:lstStyle/>
          <a:p>
            <a:pPr algn="ctr"/>
            <a:r>
              <a:rPr lang="en-US" altLang="en-US" sz="4000"/>
              <a:t>ALERTS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71207C92-8513-4BC6-8343-7AB6F91DF28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752599"/>
            <a:ext cx="10820400" cy="4724395"/>
          </a:xfrm>
        </p:spPr>
        <p:txBody>
          <a:bodyPr/>
          <a:lstStyle/>
          <a:p>
            <a:pPr>
              <a:lnSpc>
                <a:spcPts val="3000"/>
              </a:lnSpc>
            </a:pPr>
            <a:r>
              <a:rPr lang="en-US" altLang="en-US" sz="2400"/>
              <a:t>Starting next Wednesday we will be having (roughly) one lab day each week, meeting in Towers 127 rather than Towers 117.</a:t>
            </a:r>
          </a:p>
          <a:p>
            <a:pPr>
              <a:lnSpc>
                <a:spcPts val="3000"/>
              </a:lnSpc>
            </a:pPr>
            <a:endParaRPr lang="en-US" altLang="en-US" sz="2400"/>
          </a:p>
          <a:p>
            <a:pPr>
              <a:lnSpc>
                <a:spcPts val="3000"/>
              </a:lnSpc>
            </a:pPr>
            <a:r>
              <a:rPr lang="en-US" altLang="en-US" sz="2400"/>
              <a:t>We will finish our introduction of HTML5 on Monday.</a:t>
            </a:r>
          </a:p>
          <a:p>
            <a:pPr>
              <a:lnSpc>
                <a:spcPts val="3000"/>
              </a:lnSpc>
            </a:pPr>
            <a:endParaRPr lang="en-US" altLang="en-US" sz="2400"/>
          </a:p>
          <a:p>
            <a:pPr>
              <a:lnSpc>
                <a:spcPts val="3000"/>
              </a:lnSpc>
            </a:pPr>
            <a:r>
              <a:rPr lang="en-US" altLang="en-US" sz="2400"/>
              <a:t>CSS3 will be introduced next Friday</a:t>
            </a:r>
          </a:p>
          <a:p>
            <a:pPr>
              <a:lnSpc>
                <a:spcPts val="3000"/>
              </a:lnSpc>
            </a:pPr>
            <a:endParaRPr lang="en-US" altLang="en-US" sz="2400"/>
          </a:p>
          <a:p>
            <a:pPr>
              <a:lnSpc>
                <a:spcPts val="3000"/>
              </a:lnSpc>
            </a:pPr>
            <a:r>
              <a:rPr lang="en-US" altLang="en-US" sz="2400"/>
              <a:t>Small Project #1 is due when?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761F5F3-83AB-4009-8728-88D3CAB01108}"/>
              </a:ext>
            </a:extLst>
          </p:cNvPr>
          <p:cNvCxnSpPr/>
          <p:nvPr/>
        </p:nvCxnSpPr>
        <p:spPr bwMode="auto">
          <a:xfrm>
            <a:off x="1524000" y="1371600"/>
            <a:ext cx="9144000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accent6">
                <a:lumMod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47850E52-2AAC-42E5-9EA2-41D2B5430E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457200"/>
            <a:ext cx="8229600" cy="914400"/>
          </a:xfrm>
        </p:spPr>
        <p:txBody>
          <a:bodyPr/>
          <a:lstStyle/>
          <a:p>
            <a:pPr algn="ctr"/>
            <a:r>
              <a:rPr lang="en-US" altLang="en-US" sz="4000"/>
              <a:t>Random (helpful) observations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71207C92-8513-4BC6-8343-7AB6F91DF28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752599"/>
            <a:ext cx="10820400" cy="4724395"/>
          </a:xfrm>
        </p:spPr>
        <p:txBody>
          <a:bodyPr/>
          <a:lstStyle/>
          <a:p>
            <a:pPr>
              <a:lnSpc>
                <a:spcPts val="3000"/>
              </a:lnSpc>
            </a:pPr>
            <a:r>
              <a:rPr lang="en-US" altLang="en-US" sz="2400"/>
              <a:t>Freeform syntax </a:t>
            </a:r>
            <a:r>
              <a:rPr lang="en-US" altLang="en-US" sz="2400">
                <a:solidFill>
                  <a:schemeClr val="accent6">
                    <a:lumMod val="50000"/>
                  </a:schemeClr>
                </a:solidFill>
              </a:rPr>
              <a:t>does not </a:t>
            </a:r>
            <a:r>
              <a:rPr lang="en-US" altLang="en-US" sz="2400"/>
              <a:t>imply permissive abuse:</a:t>
            </a:r>
            <a:br>
              <a:rPr lang="en-US" altLang="en-US" sz="2400"/>
            </a:br>
            <a:r>
              <a:rPr lang="en-US" altLang="en-US" sz="2400"/>
              <a:t>The browser doesn't care how you format HTML in terms of whitespace, but human readers do!</a:t>
            </a:r>
          </a:p>
          <a:p>
            <a:pPr lvl="1">
              <a:lnSpc>
                <a:spcPts val="3000"/>
              </a:lnSpc>
            </a:pPr>
            <a:r>
              <a:rPr lang="en-US" altLang="en-US" sz="2000"/>
              <a:t>Not unlike Java...</a:t>
            </a:r>
          </a:p>
          <a:p>
            <a:pPr lvl="1">
              <a:lnSpc>
                <a:spcPts val="3000"/>
              </a:lnSpc>
            </a:pPr>
            <a:r>
              <a:rPr lang="en-US" altLang="en-US" sz="2000"/>
              <a:t>The hierarchical relationship of elements as containers should be reflected in the indentation of your code</a:t>
            </a:r>
          </a:p>
          <a:p>
            <a:pPr>
              <a:lnSpc>
                <a:spcPts val="3000"/>
              </a:lnSpc>
            </a:pPr>
            <a:r>
              <a:rPr lang="en-US" altLang="en-US" sz="2400"/>
              <a:t>HTML is intended to specify </a:t>
            </a:r>
            <a:r>
              <a:rPr lang="en-US" altLang="en-US" sz="2400">
                <a:solidFill>
                  <a:srgbClr val="7030A0"/>
                </a:solidFill>
              </a:rPr>
              <a:t>form and structure </a:t>
            </a:r>
            <a:r>
              <a:rPr lang="en-US" altLang="en-US" sz="2400"/>
              <a:t>of content rather than </a:t>
            </a:r>
            <a:r>
              <a:rPr lang="en-US" altLang="en-US" sz="2400">
                <a:solidFill>
                  <a:schemeClr val="bg2">
                    <a:lumMod val="40000"/>
                    <a:lumOff val="60000"/>
                  </a:schemeClr>
                </a:solidFill>
              </a:rPr>
              <a:t>presentation or layout</a:t>
            </a:r>
          </a:p>
          <a:p>
            <a:pPr lvl="1">
              <a:lnSpc>
                <a:spcPts val="3000"/>
              </a:lnSpc>
            </a:pPr>
            <a:r>
              <a:rPr lang="en-US" altLang="en-US" sz="2000"/>
              <a:t>That is what CSS is for...</a:t>
            </a:r>
          </a:p>
          <a:p>
            <a:pPr lvl="1">
              <a:lnSpc>
                <a:spcPts val="3000"/>
              </a:lnSpc>
            </a:pPr>
            <a:r>
              <a:rPr lang="en-US" altLang="en-US" sz="2000"/>
              <a:t>Don't use 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&lt;br&gt;</a:t>
            </a:r>
            <a:r>
              <a:rPr lang="en-US" altLang="en-US" sz="2000"/>
              <a:t> for vertical spacing between elements</a:t>
            </a:r>
            <a:endParaRPr lang="en-US" altLang="en-US" sz="2000" dirty="0"/>
          </a:p>
          <a:p>
            <a:pPr>
              <a:lnSpc>
                <a:spcPts val="3000"/>
              </a:lnSpc>
            </a:pPr>
            <a:r>
              <a:rPr lang="en-US" altLang="en-US" sz="2400"/>
              <a:t>Current best practice is that tags should be all lower case</a:t>
            </a:r>
            <a:endParaRPr lang="en-US" altLang="en-US" sz="240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761F5F3-83AB-4009-8728-88D3CAB01108}"/>
              </a:ext>
            </a:extLst>
          </p:cNvPr>
          <p:cNvCxnSpPr/>
          <p:nvPr/>
        </p:nvCxnSpPr>
        <p:spPr bwMode="auto">
          <a:xfrm>
            <a:off x="1524000" y="1371600"/>
            <a:ext cx="9144000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accent6">
                <a:lumMod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001131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47850E52-2AAC-42E5-9EA2-41D2B5430E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10820400" cy="914400"/>
          </a:xfrm>
        </p:spPr>
        <p:txBody>
          <a:bodyPr/>
          <a:lstStyle/>
          <a:p>
            <a:pPr algn="ctr"/>
            <a:r>
              <a:rPr lang="en-US" altLang="en-US" sz="4000"/>
              <a:t>Syntax rules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71207C92-8513-4BC6-8343-7AB6F91DF28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752599"/>
            <a:ext cx="10820400" cy="4724395"/>
          </a:xfrm>
        </p:spPr>
        <p:txBody>
          <a:bodyPr/>
          <a:lstStyle/>
          <a:p>
            <a:pPr>
              <a:lnSpc>
                <a:spcPts val="3000"/>
              </a:lnSpc>
            </a:pPr>
            <a:r>
              <a:rPr lang="en-US" altLang="en-US" sz="2400"/>
              <a:t>Comments can be inserted in HTML between </a:t>
            </a:r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&lt;!--</a:t>
            </a:r>
            <a:r>
              <a:rPr lang="en-US" altLang="en-US" sz="2400"/>
              <a:t> and </a:t>
            </a:r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--&gt;</a:t>
            </a:r>
            <a:r>
              <a:rPr lang="en-US" altLang="en-US" sz="2400"/>
              <a:t> delimiters</a:t>
            </a:r>
          </a:p>
          <a:p>
            <a:pPr lvl="1">
              <a:lnSpc>
                <a:spcPts val="3000"/>
              </a:lnSpc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&lt;!-- this is </a:t>
            </a:r>
            <a:b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   a comment --&gt;</a:t>
            </a:r>
          </a:p>
          <a:p>
            <a:pPr>
              <a:lnSpc>
                <a:spcPts val="3000"/>
              </a:lnSpc>
            </a:pPr>
            <a:r>
              <a:rPr lang="en-US" altLang="en-US" sz="2400"/>
              <a:t>With a few exceptions, all elements must have start and end tags</a:t>
            </a:r>
          </a:p>
          <a:p>
            <a:pPr lvl="1">
              <a:lnSpc>
                <a:spcPts val="3000"/>
              </a:lnSpc>
            </a:pPr>
            <a:r>
              <a:rPr lang="en-US" altLang="en-US" sz="2000"/>
              <a:t>Don't forget to close your elements!</a:t>
            </a:r>
          </a:p>
          <a:p>
            <a:pPr lvl="1">
              <a:lnSpc>
                <a:spcPts val="3000"/>
              </a:lnSpc>
            </a:pPr>
            <a:r>
              <a:rPr lang="en-US" altLang="en-US" sz="2000"/>
              <a:t>Don't break the hierarchicical structure</a:t>
            </a:r>
          </a:p>
          <a:p>
            <a:pPr>
              <a:lnSpc>
                <a:spcPts val="3000"/>
              </a:lnSpc>
            </a:pPr>
            <a:r>
              <a:rPr lang="en-US" altLang="en-US" sz="2400"/>
              <a:t>All tag attributes should have values of type string</a:t>
            </a:r>
          </a:p>
          <a:p>
            <a:pPr>
              <a:lnSpc>
                <a:spcPts val="3000"/>
              </a:lnSpc>
            </a:pPr>
            <a:r>
              <a:rPr lang="en-US" altLang="en-US" sz="2400"/>
              <a:t>HTML has the following commonly used escape-symbols:</a:t>
            </a:r>
          </a:p>
          <a:p>
            <a:pPr marL="457200" lvl="1" indent="0">
              <a:lnSpc>
                <a:spcPts val="3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&amp;nbsp;  &amp;amp;  &amp;gt;  &amp;lt;  &amp;copy;  &amp;frac12;  &amp;frac14;  &amp;frac34;</a:t>
            </a:r>
          </a:p>
          <a:p>
            <a:pPr>
              <a:lnSpc>
                <a:spcPts val="3000"/>
              </a:lnSpc>
            </a:pPr>
            <a:r>
              <a:rPr lang="en-US" altLang="en-US" sz="2400"/>
              <a:t>Also the escape codes </a:t>
            </a:r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&amp;#0;</a:t>
            </a:r>
            <a:r>
              <a:rPr lang="en-US" altLang="en-US" sz="2400"/>
              <a:t> through </a:t>
            </a:r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&amp;#255;</a:t>
            </a:r>
            <a:r>
              <a:rPr lang="en-US" altLang="en-US" sz="2400"/>
              <a:t> can work for any ascii value</a:t>
            </a:r>
            <a:endParaRPr lang="en-US" altLang="en-US" sz="240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761F5F3-83AB-4009-8728-88D3CAB01108}"/>
              </a:ext>
            </a:extLst>
          </p:cNvPr>
          <p:cNvCxnSpPr/>
          <p:nvPr/>
        </p:nvCxnSpPr>
        <p:spPr bwMode="auto">
          <a:xfrm>
            <a:off x="1524000" y="1371600"/>
            <a:ext cx="9144000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accent6">
                <a:lumMod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395235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47850E52-2AAC-42E5-9EA2-41D2B5430E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10820400" cy="914400"/>
          </a:xfrm>
        </p:spPr>
        <p:txBody>
          <a:bodyPr/>
          <a:lstStyle/>
          <a:p>
            <a:pPr algn="ctr"/>
            <a:r>
              <a:rPr lang="en-US" altLang="en-US" sz="4000"/>
              <a:t>Meta-data: </a:t>
            </a:r>
            <a:r>
              <a:rPr lang="en-US" altLang="en-US" sz="4000">
                <a:latin typeface="Courier New" panose="02070309020205020404" pitchFamily="49" charset="0"/>
                <a:cs typeface="Courier New" panose="02070309020205020404" pitchFamily="49" charset="0"/>
              </a:rPr>
              <a:t>&lt;head&gt;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71207C92-8513-4BC6-8343-7AB6F91DF28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752599"/>
            <a:ext cx="10820400" cy="4724395"/>
          </a:xfrm>
        </p:spPr>
        <p:txBody>
          <a:bodyPr/>
          <a:lstStyle/>
          <a:p>
            <a:pPr>
              <a:lnSpc>
                <a:spcPts val="3000"/>
              </a:lnSpc>
            </a:pPr>
            <a:r>
              <a:rPr lang="en-US" altLang="en-US" sz="2400"/>
              <a:t>The Head element of a document is a container for meta-data (data </a:t>
            </a:r>
            <a:r>
              <a:rPr lang="en-US" altLang="en-US" sz="2400">
                <a:solidFill>
                  <a:srgbClr val="FF3300"/>
                </a:solidFill>
              </a:rPr>
              <a:t>about</a:t>
            </a:r>
            <a:r>
              <a:rPr lang="en-US" altLang="en-US" sz="2400"/>
              <a:t> the document rather than data </a:t>
            </a:r>
            <a:r>
              <a:rPr lang="en-US" altLang="en-US" sz="2400">
                <a:solidFill>
                  <a:srgbClr val="00B050"/>
                </a:solidFill>
              </a:rPr>
              <a:t>contained in </a:t>
            </a:r>
            <a:r>
              <a:rPr lang="en-US" altLang="en-US" sz="2400"/>
              <a:t>the document)</a:t>
            </a:r>
          </a:p>
          <a:p>
            <a:pPr lvl="1">
              <a:lnSpc>
                <a:spcPts val="3000"/>
              </a:lnSpc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&lt;title&gt;</a:t>
            </a:r>
            <a:r>
              <a:rPr lang="en-US" altLang="en-US" sz="2000"/>
              <a:t>: a required element; used by search engines, so choose carefully</a:t>
            </a:r>
          </a:p>
          <a:p>
            <a:pPr lvl="1">
              <a:lnSpc>
                <a:spcPts val="3000"/>
              </a:lnSpc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&lt;style&gt;</a:t>
            </a:r>
            <a:r>
              <a:rPr lang="en-US" altLang="en-US" sz="2000"/>
              <a:t>: used for internal (in-line) styling; obsolete if you are using CSS</a:t>
            </a:r>
          </a:p>
          <a:p>
            <a:pPr lvl="1">
              <a:lnSpc>
                <a:spcPts val="3000"/>
              </a:lnSpc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&lt;link&gt;</a:t>
            </a:r>
            <a:r>
              <a:rPr lang="en-US" altLang="en-US" sz="2000"/>
              <a:t>: used to reference an external resource, e.g. stylesheets</a:t>
            </a:r>
          </a:p>
          <a:p>
            <a:pPr lvl="1">
              <a:lnSpc>
                <a:spcPts val="3000"/>
              </a:lnSpc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&lt;meta&gt;</a:t>
            </a:r>
            <a:r>
              <a:rPr lang="en-US" altLang="en-US" sz="2000"/>
              <a:t>: used to set the character set, the author, a page description (used by search engines), keywords (used by search engines), the viewport, and the page refresh rate</a:t>
            </a:r>
          </a:p>
          <a:p>
            <a:pPr lvl="1">
              <a:lnSpc>
                <a:spcPts val="3000"/>
              </a:lnSpc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&lt;script&gt;</a:t>
            </a:r>
            <a:r>
              <a:rPr lang="en-US" altLang="en-US" sz="2000"/>
              <a:t>: used to define client-side JavaScript (in-line or external)</a:t>
            </a:r>
          </a:p>
          <a:p>
            <a:pPr lvl="1">
              <a:lnSpc>
                <a:spcPts val="3000"/>
              </a:lnSpc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&lt;base&gt;</a:t>
            </a:r>
            <a:r>
              <a:rPr lang="en-US" altLang="en-US" sz="2000"/>
              <a:t>: sets a base URL and/or target for the document so all links are interpreted as relative to this base; only one per document is allowed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761F5F3-83AB-4009-8728-88D3CAB01108}"/>
              </a:ext>
            </a:extLst>
          </p:cNvPr>
          <p:cNvCxnSpPr/>
          <p:nvPr/>
        </p:nvCxnSpPr>
        <p:spPr bwMode="auto">
          <a:xfrm>
            <a:off x="1524000" y="1371600"/>
            <a:ext cx="9144000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accent6">
                <a:lumMod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211278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47850E52-2AAC-42E5-9EA2-41D2B5430E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10972800" cy="838199"/>
          </a:xfrm>
        </p:spPr>
        <p:txBody>
          <a:bodyPr/>
          <a:lstStyle/>
          <a:p>
            <a:pPr algn="ctr"/>
            <a:r>
              <a:rPr lang="en-US" altLang="en-US" sz="4000"/>
              <a:t>Container Tags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86DD6F3-708D-4F66-95D5-FE1FAE7B80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981199"/>
            <a:ext cx="5384800" cy="4571993"/>
          </a:xfrm>
        </p:spPr>
        <p:txBody>
          <a:bodyPr/>
          <a:lstStyle/>
          <a:p>
            <a:r>
              <a:rPr lang="en-US" sz="2400"/>
              <a:t>HTML5 offers several new tags that help with structural organization with a semantic emphasis</a:t>
            </a:r>
          </a:p>
          <a:p>
            <a:pPr lvl="1"/>
            <a:r>
              <a:rPr 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&lt;header&gt;</a:t>
            </a:r>
            <a:r>
              <a:rPr lang="en-US" sz="2000"/>
              <a:t> &amp; </a:t>
            </a:r>
            <a:r>
              <a:rPr 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&lt;footer&gt;</a:t>
            </a:r>
            <a:r>
              <a:rPr lang="en-US" sz="2000"/>
              <a:t>: apply not just to entire document but any container they appear in</a:t>
            </a:r>
          </a:p>
          <a:p>
            <a:pPr lvl="1"/>
            <a:r>
              <a:rPr 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&lt;main&gt;</a:t>
            </a:r>
            <a:r>
              <a:rPr lang="en-US" sz="2000"/>
              <a:t>: primary content of document</a:t>
            </a:r>
          </a:p>
          <a:p>
            <a:pPr lvl="1"/>
            <a:r>
              <a:rPr 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&lt;nav&gt;</a:t>
            </a:r>
            <a:r>
              <a:rPr lang="en-US" sz="2000"/>
              <a:t>: site-wide navigation</a:t>
            </a:r>
          </a:p>
          <a:p>
            <a:pPr lvl="1"/>
            <a:r>
              <a:rPr 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&lt;article&gt;</a:t>
            </a:r>
            <a:r>
              <a:rPr lang="en-US" sz="2000"/>
              <a:t>: content that stands alone</a:t>
            </a:r>
          </a:p>
          <a:p>
            <a:pPr lvl="1"/>
            <a:r>
              <a:rPr 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&lt;section&gt;</a:t>
            </a:r>
            <a:r>
              <a:rPr lang="en-US" sz="2000"/>
              <a:t>: more generic </a:t>
            </a:r>
          </a:p>
          <a:p>
            <a:pPr lvl="1"/>
            <a:r>
              <a:rPr 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&lt;aside&gt;</a:t>
            </a:r>
            <a:r>
              <a:rPr lang="en-US" sz="2000"/>
              <a:t>: tangential content (sidebar)</a:t>
            </a:r>
          </a:p>
          <a:p>
            <a:r>
              <a:rPr lang="en-US" sz="2400"/>
              <a:t>These are semantic improvements over </a:t>
            </a:r>
            <a:r>
              <a:rPr 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&lt;div&gt;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761F5F3-83AB-4009-8728-88D3CAB01108}"/>
              </a:ext>
            </a:extLst>
          </p:cNvPr>
          <p:cNvCxnSpPr/>
          <p:nvPr/>
        </p:nvCxnSpPr>
        <p:spPr bwMode="auto">
          <a:xfrm>
            <a:off x="1524000" y="1371600"/>
            <a:ext cx="9144000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accent6">
                <a:lumMod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030" name="Picture 6" descr="example page layout">
            <a:extLst>
              <a:ext uri="{FF2B5EF4-FFF2-40B4-BE49-F238E27FC236}">
                <a16:creationId xmlns:a16="http://schemas.microsoft.com/office/drawing/2014/main" id="{A92CFC05-FF9E-4FE0-AEF6-29D9F3DE9CE3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8617" y="1981199"/>
            <a:ext cx="5242765" cy="4571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2525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47850E52-2AAC-42E5-9EA2-41D2B5430E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10820400" cy="914400"/>
          </a:xfrm>
        </p:spPr>
        <p:txBody>
          <a:bodyPr/>
          <a:lstStyle/>
          <a:p>
            <a:pPr algn="ctr"/>
            <a:r>
              <a:rPr lang="en-US" altLang="en-US" sz="4000"/>
              <a:t>Lists: </a:t>
            </a:r>
            <a:r>
              <a:rPr lang="en-US" altLang="en-US" sz="4000">
                <a:latin typeface="Courier New" panose="02070309020205020404" pitchFamily="49" charset="0"/>
                <a:cs typeface="Courier New" panose="02070309020205020404" pitchFamily="49" charset="0"/>
              </a:rPr>
              <a:t>&lt;ul&gt; &lt;ol&gt; &lt;dl&gt;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71207C92-8513-4BC6-8343-7AB6F91DF28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752599"/>
            <a:ext cx="10820400" cy="4724395"/>
          </a:xfrm>
        </p:spPr>
        <p:txBody>
          <a:bodyPr/>
          <a:lstStyle/>
          <a:p>
            <a:pPr>
              <a:lnSpc>
                <a:spcPts val="3000"/>
              </a:lnSpc>
            </a:pPr>
            <a:r>
              <a:rPr lang="en-US" altLang="en-US" sz="2400">
                <a:solidFill>
                  <a:schemeClr val="accent6">
                    <a:lumMod val="75000"/>
                  </a:schemeClr>
                </a:solidFill>
              </a:rPr>
              <a:t>Unordered</a:t>
            </a:r>
            <a:r>
              <a:rPr lang="en-US" altLang="en-US" sz="2400"/>
              <a:t> and </a:t>
            </a:r>
            <a:r>
              <a:rPr lang="en-US" altLang="en-US" sz="2400">
                <a:solidFill>
                  <a:schemeClr val="accent6">
                    <a:lumMod val="75000"/>
                  </a:schemeClr>
                </a:solidFill>
              </a:rPr>
              <a:t>ordered</a:t>
            </a:r>
            <a:r>
              <a:rPr lang="en-US" altLang="en-US" sz="2400"/>
              <a:t> lists have list items </a:t>
            </a:r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&lt;li&gt;&lt;/li&gt;</a:t>
            </a:r>
          </a:p>
          <a:p>
            <a:pPr lvl="1">
              <a:lnSpc>
                <a:spcPts val="3000"/>
              </a:lnSpc>
            </a:pPr>
            <a:r>
              <a:rPr lang="en-US" altLang="en-US" sz="2000"/>
              <a:t>By default ordered lists are numbered and unordered lists are bulleted</a:t>
            </a:r>
          </a:p>
          <a:p>
            <a:pPr lvl="1">
              <a:lnSpc>
                <a:spcPts val="3000"/>
              </a:lnSpc>
            </a:pPr>
            <a:r>
              <a:rPr lang="en-US" altLang="en-US" sz="2000"/>
              <a:t>This can be overridden with attributes and CSS</a:t>
            </a:r>
          </a:p>
          <a:p>
            <a:pPr lvl="1">
              <a:lnSpc>
                <a:spcPts val="3000"/>
              </a:lnSpc>
            </a:pPr>
            <a:endParaRPr lang="en-US" altLang="en-US" sz="2000"/>
          </a:p>
          <a:p>
            <a:pPr>
              <a:lnSpc>
                <a:spcPts val="3000"/>
              </a:lnSpc>
            </a:pPr>
            <a:r>
              <a:rPr lang="en-US" altLang="en-US" sz="2400"/>
              <a:t>A </a:t>
            </a:r>
            <a:r>
              <a:rPr lang="en-US" altLang="en-US" sz="2400">
                <a:solidFill>
                  <a:schemeClr val="accent6">
                    <a:lumMod val="75000"/>
                  </a:schemeClr>
                </a:solidFill>
              </a:rPr>
              <a:t>definition</a:t>
            </a:r>
            <a:r>
              <a:rPr lang="en-US" altLang="en-US" sz="2400"/>
              <a:t> list consists of term/definition pairs</a:t>
            </a:r>
          </a:p>
          <a:p>
            <a:pPr lvl="1">
              <a:lnSpc>
                <a:spcPts val="3000"/>
              </a:lnSpc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&lt;dt&gt;</a:t>
            </a:r>
            <a:r>
              <a:rPr lang="en-US" altLang="en-US" sz="2000"/>
              <a:t>: is the definition term</a:t>
            </a:r>
          </a:p>
          <a:p>
            <a:pPr lvl="1">
              <a:lnSpc>
                <a:spcPts val="3000"/>
              </a:lnSpc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&lt;dd&gt;</a:t>
            </a:r>
            <a:r>
              <a:rPr lang="en-US" altLang="en-US" sz="2000"/>
              <a:t>: is the definition</a:t>
            </a:r>
          </a:p>
          <a:p>
            <a:pPr>
              <a:lnSpc>
                <a:spcPts val="3000"/>
              </a:lnSpc>
            </a:pPr>
            <a:endParaRPr lang="en-US" altLang="en-US" sz="2400"/>
          </a:p>
          <a:p>
            <a:pPr>
              <a:lnSpc>
                <a:spcPts val="3000"/>
              </a:lnSpc>
            </a:pPr>
            <a:r>
              <a:rPr lang="en-US" altLang="en-US" sz="2400"/>
              <a:t>Lists can be nested to create sub-lists or sub-sub-lists, etc.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761F5F3-83AB-4009-8728-88D3CAB01108}"/>
              </a:ext>
            </a:extLst>
          </p:cNvPr>
          <p:cNvCxnSpPr/>
          <p:nvPr/>
        </p:nvCxnSpPr>
        <p:spPr bwMode="auto">
          <a:xfrm>
            <a:off x="1524000" y="1371600"/>
            <a:ext cx="9144000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accent6">
                <a:lumMod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892569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47850E52-2AAC-42E5-9EA2-41D2B5430E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10820400" cy="914400"/>
          </a:xfrm>
        </p:spPr>
        <p:txBody>
          <a:bodyPr/>
          <a:lstStyle/>
          <a:p>
            <a:pPr algn="ctr"/>
            <a:r>
              <a:rPr lang="en-US" altLang="en-US" sz="4000"/>
              <a:t>Images: </a:t>
            </a:r>
            <a:r>
              <a:rPr lang="en-US" altLang="en-US" sz="4000">
                <a:latin typeface="Courier New" panose="02070309020205020404" pitchFamily="49" charset="0"/>
                <a:cs typeface="Courier New" panose="02070309020205020404" pitchFamily="49" charset="0"/>
              </a:rPr>
              <a:t>&lt;img&gt;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71207C92-8513-4BC6-8343-7AB6F91DF28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752599"/>
            <a:ext cx="10820400" cy="4724395"/>
          </a:xfrm>
        </p:spPr>
        <p:txBody>
          <a:bodyPr/>
          <a:lstStyle/>
          <a:p>
            <a:pPr>
              <a:lnSpc>
                <a:spcPts val="3000"/>
              </a:lnSpc>
            </a:pPr>
            <a:r>
              <a:rPr lang="en-US" altLang="en-US" sz="2400"/>
              <a:t>Images can be png, jpeg, gif, webp, svg, apng, or avif files.</a:t>
            </a:r>
            <a:endParaRPr lang="en-US" altLang="en-US" sz="24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lnSpc>
                <a:spcPts val="3000"/>
              </a:lnSpc>
            </a:pPr>
            <a:endParaRPr lang="en-US" altLang="en-US" sz="2000"/>
          </a:p>
          <a:p>
            <a:pPr>
              <a:lnSpc>
                <a:spcPts val="3000"/>
              </a:lnSpc>
            </a:pPr>
            <a:r>
              <a:rPr lang="en-US" altLang="en-US" sz="2400"/>
              <a:t>The </a:t>
            </a:r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altLang="en-US" sz="2400"/>
              <a:t> and </a:t>
            </a:r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alt</a:t>
            </a:r>
            <a:r>
              <a:rPr lang="en-US" altLang="en-US" sz="2400"/>
              <a:t> attributes are both required</a:t>
            </a:r>
          </a:p>
          <a:p>
            <a:pPr lvl="1">
              <a:lnSpc>
                <a:spcPts val="3000"/>
              </a:lnSpc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altLang="en-US" sz="2000"/>
              <a:t> is URL location of the image file</a:t>
            </a:r>
          </a:p>
          <a:p>
            <a:pPr lvl="1">
              <a:lnSpc>
                <a:spcPts val="3000"/>
              </a:lnSpc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alt</a:t>
            </a:r>
            <a:r>
              <a:rPr lang="en-US" altLang="en-US" sz="2000"/>
              <a:t> is a text description of the image for browsers that can't render the image</a:t>
            </a:r>
          </a:p>
          <a:p>
            <a:pPr lvl="1">
              <a:lnSpc>
                <a:spcPts val="3000"/>
              </a:lnSpc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title</a:t>
            </a:r>
            <a:r>
              <a:rPr lang="en-US" altLang="en-US" sz="2000"/>
              <a:t> is an optional attribute that will often be rendered as a mouse-hover tooltip</a:t>
            </a:r>
          </a:p>
          <a:p>
            <a:pPr lvl="1">
              <a:lnSpc>
                <a:spcPts val="3000"/>
              </a:lnSpc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height</a:t>
            </a:r>
            <a:r>
              <a:rPr lang="en-US" altLang="en-US" sz="2000"/>
              <a:t> &amp; 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width</a:t>
            </a:r>
            <a:r>
              <a:rPr lang="en-US" altLang="en-US" sz="2000"/>
              <a:t> are optional attributes for controlling the size of the rendered image</a:t>
            </a:r>
          </a:p>
          <a:p>
            <a:pPr>
              <a:lnSpc>
                <a:spcPts val="3000"/>
              </a:lnSpc>
            </a:pPr>
            <a:r>
              <a:rPr lang="en-US" altLang="en-US" sz="2400"/>
              <a:t>HTML5 added </a:t>
            </a:r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&lt;figure&gt;</a:t>
            </a:r>
            <a:r>
              <a:rPr lang="en-US" altLang="en-US" sz="2400"/>
              <a:t> and </a:t>
            </a:r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&lt;figurecaption&gt;</a:t>
            </a:r>
            <a:r>
              <a:rPr lang="en-US" altLang="en-US" sz="2400"/>
              <a:t> for better semantic handling of images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761F5F3-83AB-4009-8728-88D3CAB01108}"/>
              </a:ext>
            </a:extLst>
          </p:cNvPr>
          <p:cNvCxnSpPr/>
          <p:nvPr/>
        </p:nvCxnSpPr>
        <p:spPr bwMode="auto">
          <a:xfrm>
            <a:off x="1524000" y="1371600"/>
            <a:ext cx="9144000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accent6">
                <a:lumMod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773133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47850E52-2AAC-42E5-9EA2-41D2B5430E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10820400" cy="914400"/>
          </a:xfrm>
        </p:spPr>
        <p:txBody>
          <a:bodyPr/>
          <a:lstStyle/>
          <a:p>
            <a:pPr algn="ctr"/>
            <a:r>
              <a:rPr lang="en-US" altLang="en-US" sz="4000"/>
              <a:t>Links: </a:t>
            </a:r>
            <a:r>
              <a:rPr lang="en-US" altLang="en-US" sz="4000">
                <a:latin typeface="Courier New" panose="02070309020205020404" pitchFamily="49" charset="0"/>
                <a:cs typeface="Courier New" panose="02070309020205020404" pitchFamily="49" charset="0"/>
              </a:rPr>
              <a:t>&lt;a&gt;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71207C92-8513-4BC6-8343-7AB6F91DF28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752599"/>
            <a:ext cx="10820400" cy="4724395"/>
          </a:xfrm>
        </p:spPr>
        <p:txBody>
          <a:bodyPr/>
          <a:lstStyle/>
          <a:p>
            <a:pPr>
              <a:lnSpc>
                <a:spcPts val="3000"/>
              </a:lnSpc>
            </a:pPr>
            <a:r>
              <a:rPr lang="en-US" altLang="en-US" sz="2400"/>
              <a:t>The </a:t>
            </a:r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&lt;a&gt;</a:t>
            </a:r>
            <a:r>
              <a:rPr lang="en-US" altLang="en-US" sz="2400"/>
              <a:t> tag creates an link in your document that can specify another location in the same document or a different document.</a:t>
            </a:r>
          </a:p>
          <a:p>
            <a:pPr>
              <a:lnSpc>
                <a:spcPts val="3000"/>
              </a:lnSpc>
            </a:pPr>
            <a:r>
              <a:rPr lang="en-US" altLang="en-US" sz="2400"/>
              <a:t>It has an </a:t>
            </a:r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altLang="en-US" sz="2400"/>
              <a:t> attribute whose value is the URL of the destination</a:t>
            </a:r>
          </a:p>
          <a:p>
            <a:pPr lvl="1">
              <a:lnSpc>
                <a:spcPts val="3000"/>
              </a:lnSpc>
            </a:pPr>
            <a:r>
              <a:rPr lang="en-US" altLang="en-US" sz="2000"/>
              <a:t>If the URL begins with # then the link is to another location in the document</a:t>
            </a:r>
          </a:p>
          <a:p>
            <a:pPr lvl="2">
              <a:lnSpc>
                <a:spcPts val="3000"/>
              </a:lnSpc>
            </a:pPr>
            <a:r>
              <a:rPr lang="en-US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href="#bio"</a:t>
            </a:r>
            <a:r>
              <a:rPr lang="en-US" altLang="en-US" sz="1600"/>
              <a:t> will scroll to the HTML element with attribute </a:t>
            </a:r>
            <a:r>
              <a:rPr lang="en-US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id="bio"</a:t>
            </a:r>
            <a:endParaRPr lang="en-US" altLang="en-US" sz="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lnSpc>
                <a:spcPts val="3000"/>
              </a:lnSpc>
            </a:pPr>
            <a:r>
              <a:rPr lang="en-US" altLang="en-US" sz="2000"/>
              <a:t>If the URL begins with a protocol and domain then the link is an absolute address</a:t>
            </a:r>
          </a:p>
          <a:p>
            <a:pPr lvl="1">
              <a:lnSpc>
                <a:spcPts val="3000"/>
              </a:lnSpc>
            </a:pPr>
            <a:r>
              <a:rPr lang="en-US" altLang="en-US" sz="2000"/>
              <a:t>If the URL only specifies a filename or a path then the link is a relative address</a:t>
            </a:r>
          </a:p>
          <a:p>
            <a:pPr>
              <a:lnSpc>
                <a:spcPts val="3000"/>
              </a:lnSpc>
            </a:pPr>
            <a:r>
              <a:rPr lang="en-US" altLang="en-US" sz="2400"/>
              <a:t>Setting the </a:t>
            </a:r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target</a:t>
            </a:r>
            <a:r>
              <a:rPr lang="en-US" altLang="en-US" sz="2400"/>
              <a:t> attribute to </a:t>
            </a:r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"_blank"</a:t>
            </a:r>
            <a:r>
              <a:rPr lang="en-US" altLang="en-US" sz="2400"/>
              <a:t> will cause the link to open in a new tab or window.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761F5F3-83AB-4009-8728-88D3CAB01108}"/>
              </a:ext>
            </a:extLst>
          </p:cNvPr>
          <p:cNvCxnSpPr/>
          <p:nvPr/>
        </p:nvCxnSpPr>
        <p:spPr bwMode="auto">
          <a:xfrm>
            <a:off x="1524000" y="1371600"/>
            <a:ext cx="9144000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accent6">
                <a:lumMod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169303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theme/theme1.xml><?xml version="1.0" encoding="utf-8"?>
<a:theme xmlns:a="http://schemas.openxmlformats.org/drawingml/2006/main" name="Pixel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093A62"/>
      </a:lt2>
      <a:accent1>
        <a:srgbClr val="A0CFF6"/>
      </a:accent1>
      <a:accent2>
        <a:srgbClr val="A0CFF6"/>
      </a:accent2>
      <a:accent3>
        <a:srgbClr val="FFFFFF"/>
      </a:accent3>
      <a:accent4>
        <a:srgbClr val="000000"/>
      </a:accent4>
      <a:accent5>
        <a:srgbClr val="CEE6FA"/>
      </a:accent5>
      <a:accent6>
        <a:srgbClr val="CEE6FA"/>
      </a:accent6>
      <a:hlink>
        <a:srgbClr val="A0CFF6"/>
      </a:hlink>
      <a:folHlink>
        <a:srgbClr val="CEE6FA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2498</TotalTime>
  <Words>787</Words>
  <Application>Microsoft Office PowerPoint</Application>
  <PresentationFormat>Widescreen</PresentationFormat>
  <Paragraphs>71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Arial Black</vt:lpstr>
      <vt:lpstr>Calibri</vt:lpstr>
      <vt:lpstr>Courier New</vt:lpstr>
      <vt:lpstr>Times New Roman</vt:lpstr>
      <vt:lpstr>Wingdings</vt:lpstr>
      <vt:lpstr>Pixel</vt:lpstr>
      <vt:lpstr>More HTML5</vt:lpstr>
      <vt:lpstr>ALERTS</vt:lpstr>
      <vt:lpstr>Random (helpful) observations</vt:lpstr>
      <vt:lpstr>Syntax rules</vt:lpstr>
      <vt:lpstr>Meta-data: &lt;head&gt;</vt:lpstr>
      <vt:lpstr>Container Tags</vt:lpstr>
      <vt:lpstr>Lists: &lt;ul&gt; &lt;ol&gt; &lt;dl&gt;</vt:lpstr>
      <vt:lpstr>Images: &lt;img&gt;</vt:lpstr>
      <vt:lpstr>Links: &lt;a&gt;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HTML5</dc:title>
  <dc:creator>highschoolwebdesign.com</dc:creator>
  <cp:lastModifiedBy>Stucki, David</cp:lastModifiedBy>
  <cp:revision>159</cp:revision>
  <dcterms:created xsi:type="dcterms:W3CDTF">2007-02-14T21:12:53Z</dcterms:created>
  <dcterms:modified xsi:type="dcterms:W3CDTF">2021-08-27T03:33:03Z</dcterms:modified>
</cp:coreProperties>
</file>